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c5e86e6e3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ec5e86e6e3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06d6753c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06d6753c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Project Objective: Design and implement a digital system using Verilog HDL that responds to keyboard inputs to produce musical notes. This system will be capable of changing octaves and outputting sounds through a speaker.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Motivation: Prior to Lab 3, we had the idea to create </a:t>
            </a:r>
            <a:r>
              <a:rPr lang="en" sz="1200">
                <a:solidFill>
                  <a:schemeClr val="dk1"/>
                </a:solidFill>
                <a:latin typeface="Roboto"/>
                <a:ea typeface="Roboto"/>
                <a:cs typeface="Roboto"/>
                <a:sym typeface="Roboto"/>
              </a:rPr>
              <a:t>a device functioning on keyboard interactions with an element of sound usage.</a:t>
            </a:r>
            <a:r>
              <a:rPr lang="en" sz="1200">
                <a:solidFill>
                  <a:schemeClr val="dk1"/>
                </a:solidFill>
              </a:rPr>
              <a:t> Expanding upon that idea we decided to design a system which </a:t>
            </a:r>
            <a:r>
              <a:rPr lang="en" sz="1200">
                <a:solidFill>
                  <a:schemeClr val="dk1"/>
                </a:solidFill>
                <a:latin typeface="Roboto"/>
                <a:ea typeface="Roboto"/>
                <a:cs typeface="Roboto"/>
                <a:sym typeface="Roboto"/>
              </a:rPr>
              <a:t>functions under similar principles but serves as a sound recognition device. In this system, keyboard inputs are used to play musical notes, while an FPGA module interprets these inputs, converting them into sound emitted through a speaker. This sound is then interpreted by the user who guesses the note, then via button input the 7 segment display will display the actual note sound. Another feature is playing music using system. Similarly different output waveforms may be played and thus different sound types may be emitted.</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Usage: This design could be used in a variety of ways such as: music education, basic music production, and accessibility for disabled musicians.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c5e86e6e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c5e86e6e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c5e86e6e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c5e86e6e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ec5e86e6e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ec5e86e6e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1c407988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1c407988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c6a74db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c6a74db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get the frequency it is really easy to count rising edges and divide by the period. We could count all the rising edges and divde by the period to get the frequency, which i have done.</a:t>
            </a:r>
            <a:endParaRPr/>
          </a:p>
          <a:p>
            <a:pPr indent="0" lvl="0" marL="0" rtl="0" algn="l">
              <a:spcBef>
                <a:spcPts val="0"/>
              </a:spcBef>
              <a:spcAft>
                <a:spcPts val="0"/>
              </a:spcAft>
              <a:buClr>
                <a:schemeClr val="dk1"/>
              </a:buClr>
              <a:buSzPts val="1100"/>
              <a:buFont typeface="Arial"/>
              <a:buNone/>
            </a:pPr>
            <a:r>
              <a:rPr lang="en"/>
              <a:t>do that to confirm that the notes we selected in the tb match the output frequency.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just uses a basic counter logic in the bottom block. Notice how it is 2* frequency in the bottom block because the signal has to be high for exactly half of the period and low for exactly half of the period. So we toggle pwm_out when the counter reaches half a period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a variable duty cycle we will replace the 2 here with some variable duty cycle to get more interesting waves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(talk about octave calculation)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c6a74db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c6a74db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eventual goal is to connect the pwm_generator idea to the note_generator so we can modify the duty cycle for more sound dimension. The intent is to allow this second module to adjust the amplitude of the wave before being sent to the audio jack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c5e86e6e3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ec5e86e6e3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119225" y="74573"/>
            <a:ext cx="4543450" cy="1945050"/>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EC311: Electric Keyboard</a:t>
            </a:r>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40000" lnSpcReduction="20000"/>
          </a:bodyPr>
          <a:lstStyle/>
          <a:p>
            <a:pPr indent="0" lvl="0" marL="0" rtl="0" algn="ctr">
              <a:spcBef>
                <a:spcPts val="0"/>
              </a:spcBef>
              <a:spcAft>
                <a:spcPts val="0"/>
              </a:spcAft>
              <a:buClr>
                <a:schemeClr val="dk1"/>
              </a:buClr>
              <a:buSzPct val="39285"/>
              <a:buFont typeface="Arial"/>
              <a:buNone/>
            </a:pPr>
            <a:r>
              <a:rPr lang="en"/>
              <a:t>A</a:t>
            </a:r>
            <a:r>
              <a:rPr lang="en"/>
              <a:t>lex Hack</a:t>
            </a:r>
            <a:endParaRPr/>
          </a:p>
          <a:p>
            <a:pPr indent="0" lvl="0" marL="0" rtl="0" algn="ctr">
              <a:spcBef>
                <a:spcPts val="0"/>
              </a:spcBef>
              <a:spcAft>
                <a:spcPts val="0"/>
              </a:spcAft>
              <a:buClr>
                <a:schemeClr val="dk1"/>
              </a:buClr>
              <a:buSzPct val="39285"/>
              <a:buFont typeface="Arial"/>
              <a:buNone/>
            </a:pPr>
            <a:r>
              <a:rPr lang="en"/>
              <a:t>Michael Barany</a:t>
            </a:r>
            <a:endParaRPr/>
          </a:p>
          <a:p>
            <a:pPr indent="0" lvl="0" marL="0" rtl="0" algn="ctr">
              <a:spcBef>
                <a:spcPts val="0"/>
              </a:spcBef>
              <a:spcAft>
                <a:spcPts val="0"/>
              </a:spcAft>
              <a:buClr>
                <a:schemeClr val="dk1"/>
              </a:buClr>
              <a:buSzPct val="39285"/>
              <a:buFont typeface="Arial"/>
              <a:buNone/>
            </a:pPr>
            <a:r>
              <a:rPr lang="en"/>
              <a:t>James Conlon</a:t>
            </a:r>
            <a:endParaRPr/>
          </a:p>
          <a:p>
            <a:pPr indent="0" lvl="0" marL="0" rtl="0" algn="ctr">
              <a:spcBef>
                <a:spcPts val="0"/>
              </a:spcBef>
              <a:spcAft>
                <a:spcPts val="0"/>
              </a:spcAft>
              <a:buClr>
                <a:schemeClr val="dk1"/>
              </a:buClr>
              <a:buSzPct val="39285"/>
              <a:buFont typeface="Arial"/>
              <a:buNone/>
            </a:pPr>
            <a:r>
              <a:rPr lang="en"/>
              <a:t>Ethan L</a:t>
            </a:r>
            <a:r>
              <a:rPr lang="en"/>
              <a:t>evine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Failures</a:t>
            </a:r>
            <a:endParaRPr/>
          </a:p>
        </p:txBody>
      </p:sp>
      <p:sp>
        <p:nvSpPr>
          <p:cNvPr id="131" name="Google Shape;13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possibility of creating more complex </a:t>
            </a:r>
            <a:r>
              <a:rPr lang="en"/>
              <a:t>waveforms</a:t>
            </a:r>
            <a:r>
              <a:rPr lang="en"/>
              <a:t> for </a:t>
            </a:r>
            <a:r>
              <a:rPr lang="en"/>
              <a:t>instruments</a:t>
            </a:r>
            <a:r>
              <a:rPr lang="en"/>
              <a:t> such as pianos is quite difficult to replicate using a low pass filter output </a:t>
            </a:r>
            <a:endParaRPr/>
          </a:p>
          <a:p>
            <a:pPr indent="-342900" lvl="0" marL="457200" rtl="0" algn="l">
              <a:spcBef>
                <a:spcPts val="0"/>
              </a:spcBef>
              <a:spcAft>
                <a:spcPts val="0"/>
              </a:spcAft>
              <a:buSzPts val="1800"/>
              <a:buChar char="-"/>
            </a:pPr>
            <a:r>
              <a:rPr lang="en"/>
              <a:t>Issues arose with the debouncer on the keyboard as inputs would create two outputs due to errors in its implementation</a:t>
            </a:r>
            <a:endParaRPr/>
          </a:p>
          <a:p>
            <a:pPr indent="-342900" lvl="0" marL="457200" rtl="0" algn="l">
              <a:spcBef>
                <a:spcPts val="0"/>
              </a:spcBef>
              <a:spcAft>
                <a:spcPts val="0"/>
              </a:spcAft>
              <a:buSzPts val="1800"/>
              <a:buChar char="-"/>
            </a:pPr>
            <a:r>
              <a:rPr lang="en"/>
              <a:t>Generating correct output frequency from pwm datastream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Goal/Motivation</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Project Objective: Design and implement a digital system using Verilog HDL that responds to keyboard inputs to produce musical notes. This system will be capable of changing octaves and outputting sounds through a speaker.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Usage: This design could be used in a variety of ways such as: music education, basic music production, and accessibility for disabled musicians.</a:t>
            </a:r>
            <a:endParaRPr sz="1200">
              <a:solidFill>
                <a:schemeClr val="dk1"/>
              </a:solidFill>
            </a:endParaRPr>
          </a:p>
        </p:txBody>
      </p:sp>
      <p:pic>
        <p:nvPicPr>
          <p:cNvPr id="63" name="Google Shape;63;p14"/>
          <p:cNvPicPr preferRelativeResize="0"/>
          <p:nvPr/>
        </p:nvPicPr>
        <p:blipFill rotWithShape="1">
          <a:blip r:embed="rId3">
            <a:alphaModFix/>
          </a:blip>
          <a:srcRect b="6533" l="0" r="0" t="0"/>
          <a:stretch/>
        </p:blipFill>
        <p:spPr>
          <a:xfrm>
            <a:off x="5429250" y="2650675"/>
            <a:ext cx="3714750" cy="249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6397096" y="2903078"/>
            <a:ext cx="1834300" cy="1220643"/>
          </a:xfrm>
          <a:prstGeom prst="rect">
            <a:avLst/>
          </a:prstGeom>
          <a:noFill/>
          <a:ln>
            <a:noFill/>
          </a:ln>
        </p:spPr>
      </p:pic>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 Functionality</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Play Different Notes on Keypresses</a:t>
            </a:r>
            <a:endParaRPr/>
          </a:p>
          <a:p>
            <a:pPr indent="-342900" lvl="0" marL="457200" rtl="0" algn="l">
              <a:spcBef>
                <a:spcPts val="0"/>
              </a:spcBef>
              <a:spcAft>
                <a:spcPts val="0"/>
              </a:spcAft>
              <a:buSzPts val="1800"/>
              <a:buChar char="●"/>
            </a:pPr>
            <a:r>
              <a:rPr lang="en"/>
              <a:t>Change octave using up and down arrow keys</a:t>
            </a:r>
            <a:endParaRPr/>
          </a:p>
          <a:p>
            <a:pPr indent="-342900" lvl="0" marL="457200" rtl="0" algn="l">
              <a:spcBef>
                <a:spcPts val="0"/>
              </a:spcBef>
              <a:spcAft>
                <a:spcPts val="0"/>
              </a:spcAft>
              <a:buSzPts val="1800"/>
              <a:buChar char="●"/>
            </a:pPr>
            <a:r>
              <a:rPr lang="en"/>
              <a:t>Change instrument sound with number keys</a:t>
            </a:r>
            <a:endParaRPr/>
          </a:p>
          <a:p>
            <a:pPr indent="-342900" lvl="0" marL="457200" rtl="0" algn="l">
              <a:spcBef>
                <a:spcPts val="0"/>
              </a:spcBef>
              <a:spcAft>
                <a:spcPts val="0"/>
              </a:spcAft>
              <a:buSzPts val="1800"/>
              <a:buChar char="●"/>
            </a:pPr>
            <a:r>
              <a:rPr lang="en"/>
              <a:t>Note played through speaker or </a:t>
            </a:r>
            <a:r>
              <a:rPr lang="en"/>
              <a:t>headphones connected to audio jack</a:t>
            </a:r>
            <a:endParaRPr/>
          </a:p>
          <a:p>
            <a:pPr indent="-342900" lvl="0" marL="457200" rtl="0" algn="l">
              <a:spcBef>
                <a:spcPts val="0"/>
              </a:spcBef>
              <a:spcAft>
                <a:spcPts val="0"/>
              </a:spcAft>
              <a:buSzPts val="1800"/>
              <a:buChar char="●"/>
            </a:pPr>
            <a:r>
              <a:rPr lang="en"/>
              <a:t>Display Note, Octave, and Waveform on 7 Seg Display</a:t>
            </a:r>
            <a:endParaRPr/>
          </a:p>
        </p:txBody>
      </p:sp>
      <p:pic>
        <p:nvPicPr>
          <p:cNvPr id="71" name="Google Shape;71;p15"/>
          <p:cNvPicPr preferRelativeResize="0"/>
          <p:nvPr/>
        </p:nvPicPr>
        <p:blipFill>
          <a:blip r:embed="rId4">
            <a:alphaModFix/>
          </a:blip>
          <a:stretch>
            <a:fillRect/>
          </a:stretch>
        </p:blipFill>
        <p:spPr>
          <a:xfrm>
            <a:off x="3907200" y="3372275"/>
            <a:ext cx="1834299" cy="1624650"/>
          </a:xfrm>
          <a:prstGeom prst="rect">
            <a:avLst/>
          </a:prstGeom>
          <a:noFill/>
          <a:ln>
            <a:noFill/>
          </a:ln>
        </p:spPr>
      </p:pic>
      <p:pic>
        <p:nvPicPr>
          <p:cNvPr id="72" name="Google Shape;72;p15"/>
          <p:cNvPicPr preferRelativeResize="0"/>
          <p:nvPr/>
        </p:nvPicPr>
        <p:blipFill>
          <a:blip r:embed="rId5">
            <a:alphaModFix/>
          </a:blip>
          <a:stretch>
            <a:fillRect/>
          </a:stretch>
        </p:blipFill>
        <p:spPr>
          <a:xfrm>
            <a:off x="360125" y="3647500"/>
            <a:ext cx="2453877" cy="1049701"/>
          </a:xfrm>
          <a:prstGeom prst="rect">
            <a:avLst/>
          </a:prstGeom>
          <a:noFill/>
          <a:ln>
            <a:noFill/>
          </a:ln>
        </p:spPr>
      </p:pic>
      <p:pic>
        <p:nvPicPr>
          <p:cNvPr id="73" name="Google Shape;73;p15"/>
          <p:cNvPicPr preferRelativeResize="0"/>
          <p:nvPr/>
        </p:nvPicPr>
        <p:blipFill>
          <a:blip r:embed="rId6">
            <a:alphaModFix/>
          </a:blip>
          <a:stretch>
            <a:fillRect/>
          </a:stretch>
        </p:blipFill>
        <p:spPr>
          <a:xfrm>
            <a:off x="6834700" y="4492804"/>
            <a:ext cx="2229099" cy="504125"/>
          </a:xfrm>
          <a:prstGeom prst="rect">
            <a:avLst/>
          </a:prstGeom>
          <a:noFill/>
          <a:ln>
            <a:noFill/>
          </a:ln>
        </p:spPr>
      </p:pic>
      <p:cxnSp>
        <p:nvCxnSpPr>
          <p:cNvPr id="74" name="Google Shape;74;p15"/>
          <p:cNvCxnSpPr>
            <a:stCxn id="72" idx="3"/>
            <a:endCxn id="71" idx="1"/>
          </p:cNvCxnSpPr>
          <p:nvPr/>
        </p:nvCxnSpPr>
        <p:spPr>
          <a:xfrm>
            <a:off x="2814002" y="4172350"/>
            <a:ext cx="1093200" cy="12300"/>
          </a:xfrm>
          <a:prstGeom prst="straightConnector1">
            <a:avLst/>
          </a:prstGeom>
          <a:noFill/>
          <a:ln cap="flat" cmpd="sng" w="9525">
            <a:solidFill>
              <a:schemeClr val="dk2"/>
            </a:solidFill>
            <a:prstDash val="solid"/>
            <a:round/>
            <a:headEnd len="med" w="med" type="none"/>
            <a:tailEnd len="med" w="med" type="triangle"/>
          </a:ln>
        </p:spPr>
      </p:cxnSp>
      <p:cxnSp>
        <p:nvCxnSpPr>
          <p:cNvPr id="75" name="Google Shape;75;p15"/>
          <p:cNvCxnSpPr/>
          <p:nvPr/>
        </p:nvCxnSpPr>
        <p:spPr>
          <a:xfrm flipH="1" rot="10800000">
            <a:off x="5541566" y="3615100"/>
            <a:ext cx="1166100" cy="223200"/>
          </a:xfrm>
          <a:prstGeom prst="straightConnector1">
            <a:avLst/>
          </a:prstGeom>
          <a:noFill/>
          <a:ln cap="flat" cmpd="sng" w="9525">
            <a:solidFill>
              <a:schemeClr val="dk2"/>
            </a:solidFill>
            <a:prstDash val="solid"/>
            <a:round/>
            <a:headEnd len="med" w="med" type="none"/>
            <a:tailEnd len="med" w="med" type="triangle"/>
          </a:ln>
        </p:spPr>
      </p:cxnSp>
      <p:cxnSp>
        <p:nvCxnSpPr>
          <p:cNvPr id="76" name="Google Shape;76;p15"/>
          <p:cNvCxnSpPr/>
          <p:nvPr/>
        </p:nvCxnSpPr>
        <p:spPr>
          <a:xfrm>
            <a:off x="5741491" y="4184650"/>
            <a:ext cx="930300" cy="470700"/>
          </a:xfrm>
          <a:prstGeom prst="straightConnector1">
            <a:avLst/>
          </a:prstGeom>
          <a:noFill/>
          <a:ln cap="flat" cmpd="sng" w="9525">
            <a:solidFill>
              <a:schemeClr val="dk2"/>
            </a:solidFill>
            <a:prstDash val="solid"/>
            <a:round/>
            <a:headEnd len="med" w="med" type="none"/>
            <a:tailEnd len="med" w="med" type="triangle"/>
          </a:ln>
        </p:spPr>
      </p:cxnSp>
      <p:pic>
        <p:nvPicPr>
          <p:cNvPr id="77" name="Google Shape;77;p15"/>
          <p:cNvPicPr preferRelativeResize="0"/>
          <p:nvPr/>
        </p:nvPicPr>
        <p:blipFill>
          <a:blip r:embed="rId7">
            <a:alphaModFix/>
          </a:blip>
          <a:stretch>
            <a:fillRect/>
          </a:stretch>
        </p:blipFill>
        <p:spPr>
          <a:xfrm>
            <a:off x="6118150" y="0"/>
            <a:ext cx="2993000" cy="1828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 Specification</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Output</a:t>
            </a:r>
            <a:r>
              <a:rPr lang="en"/>
              <a:t> sounds</a:t>
            </a:r>
            <a:endParaRPr/>
          </a:p>
          <a:p>
            <a:pPr indent="-317500" lvl="1" marL="914400" rtl="0" algn="l">
              <a:spcBef>
                <a:spcPts val="0"/>
              </a:spcBef>
              <a:spcAft>
                <a:spcPts val="0"/>
              </a:spcAft>
              <a:buSzPts val="1400"/>
              <a:buChar char="-"/>
            </a:pPr>
            <a:r>
              <a:rPr lang="en"/>
              <a:t>At desired frequency</a:t>
            </a:r>
            <a:endParaRPr/>
          </a:p>
          <a:p>
            <a:pPr indent="-317500" lvl="1" marL="914400" rtl="0" algn="l">
              <a:spcBef>
                <a:spcPts val="0"/>
              </a:spcBef>
              <a:spcAft>
                <a:spcPts val="0"/>
              </a:spcAft>
              <a:buSzPts val="1400"/>
              <a:buChar char="-"/>
            </a:pPr>
            <a:r>
              <a:rPr lang="en"/>
              <a:t>And waveform</a:t>
            </a:r>
            <a:endParaRPr/>
          </a:p>
          <a:p>
            <a:pPr indent="-342900" lvl="0" marL="457200" rtl="0" algn="l">
              <a:spcBef>
                <a:spcPts val="0"/>
              </a:spcBef>
              <a:spcAft>
                <a:spcPts val="0"/>
              </a:spcAft>
              <a:buSzPts val="1800"/>
              <a:buChar char="-"/>
            </a:pPr>
            <a:r>
              <a:rPr lang="en"/>
              <a:t>At least 12 unique notes</a:t>
            </a:r>
            <a:endParaRPr/>
          </a:p>
          <a:p>
            <a:pPr indent="-317500" lvl="1" marL="914400" rtl="0" algn="l">
              <a:spcBef>
                <a:spcPts val="0"/>
              </a:spcBef>
              <a:spcAft>
                <a:spcPts val="0"/>
              </a:spcAft>
              <a:buSzPts val="1400"/>
              <a:buChar char="-"/>
            </a:pPr>
            <a:r>
              <a:rPr lang="en"/>
              <a:t>C,C#,D,D#E…</a:t>
            </a:r>
            <a:endParaRPr/>
          </a:p>
          <a:p>
            <a:pPr indent="-317500" lvl="1" marL="914400" rtl="0" algn="l">
              <a:spcBef>
                <a:spcPts val="0"/>
              </a:spcBef>
              <a:spcAft>
                <a:spcPts val="0"/>
              </a:spcAft>
              <a:buSzPts val="1400"/>
              <a:buChar char="-"/>
            </a:pPr>
            <a:r>
              <a:rPr lang="en"/>
              <a:t>Different Octaves</a:t>
            </a:r>
            <a:endParaRPr/>
          </a:p>
          <a:p>
            <a:pPr indent="-342900" lvl="0" marL="457200" rtl="0" algn="l">
              <a:spcBef>
                <a:spcPts val="0"/>
              </a:spcBef>
              <a:spcAft>
                <a:spcPts val="0"/>
              </a:spcAft>
              <a:buSzPts val="1800"/>
              <a:buChar char="-"/>
            </a:pPr>
            <a:r>
              <a:rPr lang="en"/>
              <a:t>At least 2 unique waveforms</a:t>
            </a:r>
            <a:endParaRPr/>
          </a:p>
        </p:txBody>
      </p:sp>
      <p:pic>
        <p:nvPicPr>
          <p:cNvPr id="84" name="Google Shape;84;p16"/>
          <p:cNvPicPr preferRelativeResize="0"/>
          <p:nvPr/>
        </p:nvPicPr>
        <p:blipFill>
          <a:blip r:embed="rId3">
            <a:alphaModFix/>
          </a:blip>
          <a:stretch>
            <a:fillRect/>
          </a:stretch>
        </p:blipFill>
        <p:spPr>
          <a:xfrm>
            <a:off x="5229426" y="2532475"/>
            <a:ext cx="3914575" cy="2611025"/>
          </a:xfrm>
          <a:prstGeom prst="rect">
            <a:avLst/>
          </a:prstGeom>
          <a:noFill/>
          <a:ln>
            <a:noFill/>
          </a:ln>
        </p:spPr>
      </p:pic>
      <p:pic>
        <p:nvPicPr>
          <p:cNvPr id="85" name="Google Shape;85;p16"/>
          <p:cNvPicPr preferRelativeResize="0"/>
          <p:nvPr/>
        </p:nvPicPr>
        <p:blipFill>
          <a:blip r:embed="rId4">
            <a:alphaModFix/>
          </a:blip>
          <a:stretch>
            <a:fillRect/>
          </a:stretch>
        </p:blipFill>
        <p:spPr>
          <a:xfrm>
            <a:off x="5229425" y="2"/>
            <a:ext cx="3914575" cy="2607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Detailed Block Diagrams</a:t>
            </a:r>
            <a:endParaRPr/>
          </a:p>
        </p:txBody>
      </p:sp>
      <p:pic>
        <p:nvPicPr>
          <p:cNvPr id="91" name="Google Shape;91;p17"/>
          <p:cNvPicPr preferRelativeResize="0"/>
          <p:nvPr/>
        </p:nvPicPr>
        <p:blipFill>
          <a:blip r:embed="rId3">
            <a:alphaModFix/>
          </a:blip>
          <a:stretch>
            <a:fillRect/>
          </a:stretch>
        </p:blipFill>
        <p:spPr>
          <a:xfrm>
            <a:off x="7117363" y="758300"/>
            <a:ext cx="1952625" cy="2343150"/>
          </a:xfrm>
          <a:prstGeom prst="rect">
            <a:avLst/>
          </a:prstGeom>
          <a:noFill/>
          <a:ln>
            <a:noFill/>
          </a:ln>
        </p:spPr>
      </p:pic>
      <p:pic>
        <p:nvPicPr>
          <p:cNvPr id="92" name="Google Shape;92;p17"/>
          <p:cNvPicPr preferRelativeResize="0"/>
          <p:nvPr/>
        </p:nvPicPr>
        <p:blipFill>
          <a:blip r:embed="rId4">
            <a:alphaModFix/>
          </a:blip>
          <a:stretch>
            <a:fillRect/>
          </a:stretch>
        </p:blipFill>
        <p:spPr>
          <a:xfrm>
            <a:off x="1464175" y="971225"/>
            <a:ext cx="5280401" cy="3960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140225"/>
            <a:ext cx="8652300" cy="87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Theory: Creating Analog waves from Digital Pulse Width Modulation</a:t>
            </a:r>
            <a:endParaRPr/>
          </a:p>
        </p:txBody>
      </p:sp>
      <p:pic>
        <p:nvPicPr>
          <p:cNvPr id="98" name="Google Shape;98;p18"/>
          <p:cNvPicPr preferRelativeResize="0"/>
          <p:nvPr/>
        </p:nvPicPr>
        <p:blipFill>
          <a:blip r:embed="rId3">
            <a:alphaModFix/>
          </a:blip>
          <a:stretch>
            <a:fillRect/>
          </a:stretch>
        </p:blipFill>
        <p:spPr>
          <a:xfrm>
            <a:off x="705275" y="2516725"/>
            <a:ext cx="4477985" cy="1233175"/>
          </a:xfrm>
          <a:prstGeom prst="rect">
            <a:avLst/>
          </a:prstGeom>
          <a:noFill/>
          <a:ln>
            <a:noFill/>
          </a:ln>
        </p:spPr>
      </p:pic>
      <p:pic>
        <p:nvPicPr>
          <p:cNvPr id="99" name="Google Shape;99;p18"/>
          <p:cNvPicPr preferRelativeResize="0"/>
          <p:nvPr/>
        </p:nvPicPr>
        <p:blipFill>
          <a:blip r:embed="rId4">
            <a:alphaModFix/>
          </a:blip>
          <a:stretch>
            <a:fillRect/>
          </a:stretch>
        </p:blipFill>
        <p:spPr>
          <a:xfrm>
            <a:off x="614375" y="3777375"/>
            <a:ext cx="4770800" cy="1194675"/>
          </a:xfrm>
          <a:prstGeom prst="rect">
            <a:avLst/>
          </a:prstGeom>
          <a:noFill/>
          <a:ln>
            <a:noFill/>
          </a:ln>
        </p:spPr>
      </p:pic>
      <p:sp>
        <p:nvSpPr>
          <p:cNvPr id="100" name="Google Shape;100;p18"/>
          <p:cNvSpPr txBox="1"/>
          <p:nvPr/>
        </p:nvSpPr>
        <p:spPr>
          <a:xfrm>
            <a:off x="329325" y="1014525"/>
            <a:ext cx="67668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SK Butterworth Low-Pass Filter connected to the audio jack</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Varying the duty cycle creates different waveforms at different </a:t>
            </a:r>
            <a:r>
              <a:rPr lang="en" sz="1800">
                <a:solidFill>
                  <a:schemeClr val="dk2"/>
                </a:solidFill>
              </a:rPr>
              <a:t>frequencies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Frequency determines the note, waveform determines the sound of the note</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477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Code Snippet: Basic notes</a:t>
            </a:r>
            <a:endParaRPr/>
          </a:p>
          <a:p>
            <a:pPr indent="0" lvl="0" marL="0" rtl="0" algn="l">
              <a:spcBef>
                <a:spcPts val="0"/>
              </a:spcBef>
              <a:spcAft>
                <a:spcPts val="0"/>
              </a:spcAft>
              <a:buNone/>
            </a:pPr>
            <a:r>
              <a:t/>
            </a:r>
            <a:endParaRPr/>
          </a:p>
        </p:txBody>
      </p:sp>
      <p:pic>
        <p:nvPicPr>
          <p:cNvPr id="106" name="Google Shape;106;p19"/>
          <p:cNvPicPr preferRelativeResize="0"/>
          <p:nvPr/>
        </p:nvPicPr>
        <p:blipFill rotWithShape="1">
          <a:blip r:embed="rId3">
            <a:alphaModFix/>
          </a:blip>
          <a:srcRect b="13397" l="0" r="0" t="0"/>
          <a:stretch/>
        </p:blipFill>
        <p:spPr>
          <a:xfrm>
            <a:off x="6374750" y="0"/>
            <a:ext cx="2714849" cy="3318074"/>
          </a:xfrm>
          <a:prstGeom prst="rect">
            <a:avLst/>
          </a:prstGeom>
          <a:noFill/>
          <a:ln>
            <a:noFill/>
          </a:ln>
        </p:spPr>
      </p:pic>
      <p:pic>
        <p:nvPicPr>
          <p:cNvPr id="107" name="Google Shape;107;p19"/>
          <p:cNvPicPr preferRelativeResize="0"/>
          <p:nvPr/>
        </p:nvPicPr>
        <p:blipFill>
          <a:blip r:embed="rId4">
            <a:alphaModFix/>
          </a:blip>
          <a:stretch>
            <a:fillRect/>
          </a:stretch>
        </p:blipFill>
        <p:spPr>
          <a:xfrm>
            <a:off x="6313450" y="3341851"/>
            <a:ext cx="2744974" cy="1741550"/>
          </a:xfrm>
          <a:prstGeom prst="rect">
            <a:avLst/>
          </a:prstGeom>
          <a:noFill/>
          <a:ln>
            <a:noFill/>
          </a:ln>
        </p:spPr>
      </p:pic>
      <p:pic>
        <p:nvPicPr>
          <p:cNvPr id="108" name="Google Shape;108;p19"/>
          <p:cNvPicPr preferRelativeResize="0"/>
          <p:nvPr/>
        </p:nvPicPr>
        <p:blipFill>
          <a:blip r:embed="rId5">
            <a:alphaModFix/>
          </a:blip>
          <a:stretch>
            <a:fillRect/>
          </a:stretch>
        </p:blipFill>
        <p:spPr>
          <a:xfrm>
            <a:off x="-42275" y="4119347"/>
            <a:ext cx="6331974" cy="794301"/>
          </a:xfrm>
          <a:prstGeom prst="rect">
            <a:avLst/>
          </a:prstGeom>
          <a:noFill/>
          <a:ln>
            <a:noFill/>
          </a:ln>
        </p:spPr>
      </p:pic>
      <p:sp>
        <p:nvSpPr>
          <p:cNvPr id="109" name="Google Shape;109;p19"/>
          <p:cNvSpPr txBox="1"/>
          <p:nvPr/>
        </p:nvSpPr>
        <p:spPr>
          <a:xfrm>
            <a:off x="1811175" y="3850500"/>
            <a:ext cx="26763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C , C#,  D (octave up), D# (octave down), E</a:t>
            </a:r>
            <a:endParaRPr sz="1000">
              <a:solidFill>
                <a:schemeClr val="dk2"/>
              </a:solidFill>
            </a:endParaRPr>
          </a:p>
        </p:txBody>
      </p:sp>
      <p:sp>
        <p:nvSpPr>
          <p:cNvPr id="110" name="Google Shape;110;p19"/>
          <p:cNvSpPr txBox="1"/>
          <p:nvPr/>
        </p:nvSpPr>
        <p:spPr>
          <a:xfrm flipH="1">
            <a:off x="7501750" y="4893825"/>
            <a:ext cx="36000" cy="57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dk2"/>
              </a:solidFill>
            </a:endParaRPr>
          </a:p>
        </p:txBody>
      </p:sp>
      <p:sp>
        <p:nvSpPr>
          <p:cNvPr id="111" name="Google Shape;111;p19"/>
          <p:cNvSpPr txBox="1"/>
          <p:nvPr/>
        </p:nvSpPr>
        <p:spPr>
          <a:xfrm flipH="1">
            <a:off x="7420400" y="4793650"/>
            <a:ext cx="1419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2</a:t>
            </a:r>
            <a:endParaRPr sz="5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477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Code Snippet: Analog Wave creation with PWM</a:t>
            </a:r>
            <a:endParaRPr/>
          </a:p>
          <a:p>
            <a:pPr indent="0" lvl="0" marL="0" rtl="0" algn="l">
              <a:spcBef>
                <a:spcPts val="0"/>
              </a:spcBef>
              <a:spcAft>
                <a:spcPts val="0"/>
              </a:spcAft>
              <a:buNone/>
            </a:pPr>
            <a:r>
              <a:t/>
            </a:r>
            <a:endParaRPr/>
          </a:p>
        </p:txBody>
      </p:sp>
      <p:pic>
        <p:nvPicPr>
          <p:cNvPr id="117" name="Google Shape;117;p20"/>
          <p:cNvPicPr preferRelativeResize="0"/>
          <p:nvPr/>
        </p:nvPicPr>
        <p:blipFill>
          <a:blip r:embed="rId3">
            <a:alphaModFix/>
          </a:blip>
          <a:stretch>
            <a:fillRect/>
          </a:stretch>
        </p:blipFill>
        <p:spPr>
          <a:xfrm>
            <a:off x="4751974" y="445025"/>
            <a:ext cx="4334250" cy="2838600"/>
          </a:xfrm>
          <a:prstGeom prst="rect">
            <a:avLst/>
          </a:prstGeom>
          <a:noFill/>
          <a:ln>
            <a:noFill/>
          </a:ln>
        </p:spPr>
      </p:pic>
      <p:pic>
        <p:nvPicPr>
          <p:cNvPr id="118" name="Google Shape;118;p20"/>
          <p:cNvPicPr preferRelativeResize="0"/>
          <p:nvPr/>
        </p:nvPicPr>
        <p:blipFill>
          <a:blip r:embed="rId4">
            <a:alphaModFix/>
          </a:blip>
          <a:stretch>
            <a:fillRect/>
          </a:stretch>
        </p:blipFill>
        <p:spPr>
          <a:xfrm>
            <a:off x="81100" y="4459274"/>
            <a:ext cx="8839204" cy="6560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Successes</a:t>
            </a:r>
            <a:endParaRPr/>
          </a:p>
        </p:txBody>
      </p:sp>
      <p:sp>
        <p:nvSpPr>
          <p:cNvPr id="124" name="Google Shape;12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Keyboard inputs functions properly</a:t>
            </a:r>
            <a:endParaRPr/>
          </a:p>
          <a:p>
            <a:pPr indent="-342900" lvl="0" marL="457200" rtl="0" algn="l">
              <a:spcBef>
                <a:spcPts val="0"/>
              </a:spcBef>
              <a:spcAft>
                <a:spcPts val="0"/>
              </a:spcAft>
              <a:buSzPts val="1800"/>
              <a:buChar char="-"/>
            </a:pPr>
            <a:r>
              <a:rPr lang="en"/>
              <a:t>Waveform correctly demonstrates analog wave behavior using PWM</a:t>
            </a:r>
            <a:endParaRPr/>
          </a:p>
        </p:txBody>
      </p:sp>
      <p:pic>
        <p:nvPicPr>
          <p:cNvPr id="125" name="Google Shape;125;p21"/>
          <p:cNvPicPr preferRelativeResize="0"/>
          <p:nvPr/>
        </p:nvPicPr>
        <p:blipFill>
          <a:blip r:embed="rId3">
            <a:alphaModFix/>
          </a:blip>
          <a:stretch>
            <a:fillRect/>
          </a:stretch>
        </p:blipFill>
        <p:spPr>
          <a:xfrm>
            <a:off x="2553538" y="2250300"/>
            <a:ext cx="4036925" cy="2271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